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1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83" r:id="rId13"/>
    <p:sldId id="280" r:id="rId14"/>
    <p:sldId id="281" r:id="rId15"/>
    <p:sldId id="282" r:id="rId16"/>
    <p:sldId id="284" r:id="rId17"/>
    <p:sldId id="286" r:id="rId18"/>
    <p:sldId id="287" r:id="rId19"/>
    <p:sldId id="288" r:id="rId20"/>
    <p:sldId id="268" r:id="rId21"/>
    <p:sldId id="290" r:id="rId22"/>
    <p:sldId id="291" r:id="rId23"/>
    <p:sldId id="292" r:id="rId24"/>
    <p:sldId id="294" r:id="rId25"/>
    <p:sldId id="293" r:id="rId26"/>
    <p:sldId id="295" r:id="rId27"/>
    <p:sldId id="296" r:id="rId28"/>
    <p:sldId id="297" r:id="rId29"/>
    <p:sldId id="298" r:id="rId30"/>
    <p:sldId id="299" r:id="rId31"/>
    <p:sldId id="267" r:id="rId32"/>
    <p:sldId id="270" r:id="rId33"/>
    <p:sldId id="271" r:id="rId34"/>
    <p:sldId id="272" r:id="rId35"/>
    <p:sldId id="274" r:id="rId36"/>
    <p:sldId id="273" r:id="rId37"/>
    <p:sldId id="275" r:id="rId38"/>
    <p:sldId id="277" r:id="rId39"/>
    <p:sldId id="276" r:id="rId40"/>
    <p:sldId id="279" r:id="rId41"/>
    <p:sldId id="27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D4FF5B"/>
    <a:srgbClr val="99FF33"/>
    <a:srgbClr val="CCFFCC"/>
    <a:srgbClr val="99FF66"/>
    <a:srgbClr val="0000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707" autoAdjust="0"/>
  </p:normalViewPr>
  <p:slideViewPr>
    <p:cSldViewPr snapToGrid="0">
      <p:cViewPr>
        <p:scale>
          <a:sx n="120" d="100"/>
          <a:sy n="120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694E8-1F7B-49AC-B496-A0E5FF8FFBDF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F597-EEFA-4AF4-8670-1BF7702316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05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F597-EEFA-4AF4-8670-1BF7702316F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5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F597-EEFA-4AF4-8670-1BF7702316F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5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F597-EEFA-4AF4-8670-1BF7702316F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5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9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14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21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6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1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14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6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60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78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31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7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9370A-DD8F-45EB-A05D-71595EF7B714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EBDA2-3544-4ED7-AD04-41130CF02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0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package" Target="../embeddings/_________Microsoft_Word3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s://vpr.sdamgia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nglish-study-cafe.ru/index.php/students/exam" TargetMode="External"/><Relationship Id="rId5" Type="http://schemas.openxmlformats.org/officeDocument/2006/relationships/hyperlink" Target="https://onlinetestpad.com/ru/tests/vpr" TargetMode="Externa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andex.ru/search/?text=fipi.ru&amp;clid=2233627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n-oge.sdamgia.ru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oge.fipi.ru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acmillan.ru/speakin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ge-oge-english.ru/%D1%83%D1%81%D1%82%D0%BD%D0%B0%D1%8F-%D1%87%D0%B0%D1%81%D1%82%D1%8C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package" Target="../embeddings/_________Microsoft_Word1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emf"/><Relationship Id="rId4" Type="http://schemas.openxmlformats.org/officeDocument/2006/relationships/package" Target="../embeddings/_________Microsoft_Word2.docx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0" y="157777"/>
            <a:ext cx="1493148" cy="1579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3663" y="212641"/>
            <a:ext cx="7900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Государственное бюджетное общеобразовательное учреждение</a:t>
            </a:r>
          </a:p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гимназия №24 имени И.А. Крылова Санкт-Петербурга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2121947"/>
            <a:ext cx="12191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СЕМИНАР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" y="2908927"/>
            <a:ext cx="121919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«Проблемы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контроля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сформированности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коммуникативной компетенции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иностранных языках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учащихся средней и старшей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школы»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323734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ноября 2021 года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https://imcvo.ru/bitrix/templates/schoolinfo/images/l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93431" y="313225"/>
            <a:ext cx="2156838" cy="110409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94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01486"/>
            <a:ext cx="11384280" cy="15112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Arial Black" pitchFamily="34" charset="0"/>
              </a:rPr>
              <a:t>КОНТРОЛЬ СФОРМИРОВАННОСТИ  ЛЕКСИКО-ГРАММАТИЧЕСКИХ НАВЫКОВ ПЕРЕД ЛЕКСИЧЕСКИМ ДИКТАНТОМ НА ТЕМУ </a:t>
            </a:r>
            <a:br>
              <a:rPr lang="ru-RU" sz="2400" dirty="0" smtClean="0">
                <a:latin typeface="Arial Black" pitchFamily="34" charset="0"/>
              </a:rPr>
            </a:br>
            <a:endParaRPr lang="ru-RU" sz="2400" dirty="0" smtClean="0"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«СЧАСТЛИВАЯ ЖИЗНЬ СОВРЕМЕННОГО УЧИТЕЛЯ»</a:t>
            </a:r>
            <a:endParaRPr lang="ru-RU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306036"/>
              </p:ext>
            </p:extLst>
          </p:nvPr>
        </p:nvGraphicFramePr>
        <p:xfrm>
          <a:off x="1741338" y="1772939"/>
          <a:ext cx="8344494" cy="5005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Документ" r:id="rId4" imgW="6284614" imgH="3960186" progId="Word.Document.12">
                  <p:embed/>
                </p:oleObj>
              </mc:Choice>
              <mc:Fallback>
                <p:oleObj name="Документ" r:id="rId4" imgW="6284614" imgH="3960186" progId="Word.Document.12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338" y="1772939"/>
                        <a:ext cx="8344494" cy="50056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24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380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СИСТЕМА ПОДГОТОВКИ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 УСПЕШНОМУ НАПИСАНИЮ ВПР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22"/>
          <p:cNvSpPr txBox="1"/>
          <p:nvPr/>
        </p:nvSpPr>
        <p:spPr>
          <a:xfrm>
            <a:off x="4483200" y="3126491"/>
            <a:ext cx="744528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defRPr sz="2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r"/>
            <a:r>
              <a:rPr lang="ru-RU" sz="2800" b="1" dirty="0" smtClean="0"/>
              <a:t>Селезнева Светлана Федоровна</a:t>
            </a:r>
          </a:p>
          <a:p>
            <a:pPr algn="r"/>
            <a:r>
              <a:rPr lang="ru-RU" sz="2800" dirty="0" smtClean="0"/>
              <a:t>учитель английского языка высшей категории</a:t>
            </a:r>
          </a:p>
        </p:txBody>
      </p:sp>
      <p:pic>
        <p:nvPicPr>
          <p:cNvPr id="6" name="Picture 8" descr="Селезнева 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7801" r="6692" b="14418"/>
          <a:stretch/>
        </p:blipFill>
        <p:spPr bwMode="auto">
          <a:xfrm>
            <a:off x="655299" y="1973651"/>
            <a:ext cx="3544684" cy="44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85216" y="71330"/>
            <a:ext cx="10963656" cy="22512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Всероссийская проверочная  работа (ВПР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Проводится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2015 года по всем основным предметам на всей территории РФ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Единые сроки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Единые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КИМы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Единые критерии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проверки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5216" y="2467058"/>
            <a:ext cx="10963656" cy="19220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Нормативные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документы: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ФГОС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Федеральные и региональные приказы, регламентирующие порядок и сроки проведения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ВПР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60320" y="4544568"/>
            <a:ext cx="7086600" cy="21689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ВПР: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Мониторинг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динамики образовательных результатов </a:t>
            </a:r>
          </a:p>
          <a:p>
            <a:pPr marL="342900" lvl="0" indent="-342900">
              <a:buFont typeface="Wingdings" pitchFamily="2" charset="2"/>
              <a:buChar char="q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образовательных дефицитов </a:t>
            </a:r>
          </a:p>
        </p:txBody>
      </p:sp>
    </p:spTree>
    <p:extLst>
      <p:ext uri="{BB962C8B-B14F-4D97-AF65-F5344CB8AC3E}">
        <p14:creationId xmlns:p14="http://schemas.microsoft.com/office/powerpoint/2010/main" val="15868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221" y="33092"/>
            <a:ext cx="12191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Типология заданий ВПР для 7 класса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21187"/>
              </p:ext>
            </p:extLst>
          </p:nvPr>
        </p:nvGraphicFramePr>
        <p:xfrm>
          <a:off x="254000" y="874046"/>
          <a:ext cx="11704320" cy="35968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7920"/>
                <a:gridCol w="8341360"/>
                <a:gridCol w="2225040"/>
              </a:tblGrid>
              <a:tr h="542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номер задания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Объекты контроля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Максимальное количество баллов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6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Аудирование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пониманием запрашиваемой информации в прослушанном тексте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2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Осмысленное чтение текста вслух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1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Говорение (монологическая речь): описание фотографии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Чтение с пониманием основного содержания текста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3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Языковые средства и навыки оперирования ими в коммуникативно-значимом контексте: грамматические формы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12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Языковые средства и навыки оперирования ими в коммуникативно-значимом контексте: лексические единицы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2947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Максимальный балл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4707708"/>
            <a:ext cx="12191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сложности заданий: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17418"/>
              </p:ext>
            </p:extLst>
          </p:nvPr>
        </p:nvGraphicFramePr>
        <p:xfrm>
          <a:off x="2442464" y="5384801"/>
          <a:ext cx="7311135" cy="1309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716"/>
                <a:gridCol w="900796"/>
                <a:gridCol w="4007623"/>
              </a:tblGrid>
              <a:tr h="4364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сложности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от макс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первичного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балла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436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 уровень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73,4 %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436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Базовый плюс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26,6 %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9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21" y="124532"/>
            <a:ext cx="12191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Типология заданий ВПР для 11 класса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804755"/>
              </p:ext>
            </p:extLst>
          </p:nvPr>
        </p:nvGraphicFramePr>
        <p:xfrm>
          <a:off x="254000" y="965486"/>
          <a:ext cx="11704320" cy="3260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7920"/>
                <a:gridCol w="8341360"/>
                <a:gridCol w="2225040"/>
              </a:tblGrid>
              <a:tr h="542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номер задания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Объекты контроля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Максимальное количество баллов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66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Аудирование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понимание в прослушанном тексте запрашиваемой информации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62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Чтение: понимание основного содержания текста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1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Грамматические навыки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Лексико-грамматические навыки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17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Осмысленное чтение текста вслух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16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Тематическое монологическое высказывание (описание выбранной фотографии)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06400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Максимальный балл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4534988"/>
            <a:ext cx="12191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Уровень сложности заданий: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077663"/>
              </p:ext>
            </p:extLst>
          </p:nvPr>
        </p:nvGraphicFramePr>
        <p:xfrm>
          <a:off x="1554480" y="5323841"/>
          <a:ext cx="9276080" cy="1309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097"/>
                <a:gridCol w="1068087"/>
                <a:gridCol w="4751896"/>
              </a:tblGrid>
              <a:tr h="4364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сложности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 от макс. первичного балла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436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Базовый уровень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А2+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85 %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  <a:tr h="4364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Повышенный уровень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В1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15 %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4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12100" y="42934"/>
            <a:ext cx="720453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АУДИРОВАНИЕ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0" name="Picture 4" descr="Кот с большими наушниками на голове подмигивает — Аватары и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6" y="215654"/>
            <a:ext cx="3497494" cy="32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991781" y="873931"/>
            <a:ext cx="7884160" cy="23999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Объект контроля: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понимание в прослушанном тексте запрашиваемой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информации.</a:t>
            </a:r>
          </a:p>
          <a:p>
            <a:endParaRPr lang="ru-RU" sz="2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Необходимое умение: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умение извлекать необходимую или запрашиваемую информацию из различных </a:t>
            </a:r>
            <a:r>
              <a:rPr lang="ru-RU" sz="2200" i="1" dirty="0" err="1">
                <a:latin typeface="Times New Roman" pitchFamily="18" charset="0"/>
                <a:cs typeface="Times New Roman" pitchFamily="18" charset="0"/>
              </a:rPr>
              <a:t>аудиотекстов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 соответствующей тематики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27381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Упражнения:</a:t>
            </a: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31226" y="3998140"/>
            <a:ext cx="11756475" cy="2656660"/>
            <a:chOff x="200746" y="4089580"/>
            <a:chExt cx="11756475" cy="265666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200746" y="4149360"/>
              <a:ext cx="3213014" cy="259688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lvl="0" indent="-342900" algn="just">
                <a:buFont typeface="Wingdings" pitchFamily="2" charset="2"/>
                <a:buChar char="ü"/>
              </a:pPr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Анализ </a:t>
              </a:r>
              <a:r>
                <a:rPr lang="ru-RU" sz="2000" i="1" dirty="0">
                  <a:latin typeface="Times New Roman" pitchFamily="18" charset="0"/>
                  <a:cs typeface="Times New Roman" pitchFamily="18" charset="0"/>
                </a:rPr>
                <a:t>заданий к </a:t>
              </a:r>
              <a:r>
                <a:rPr lang="ru-RU" sz="2000" i="1" dirty="0" err="1">
                  <a:latin typeface="Times New Roman" pitchFamily="18" charset="0"/>
                  <a:cs typeface="Times New Roman" pitchFamily="18" charset="0"/>
                </a:rPr>
                <a:t>аудированию</a:t>
              </a:r>
              <a:r>
                <a:rPr lang="ru-RU" sz="2000" i="1" dirty="0">
                  <a:latin typeface="Times New Roman" pitchFamily="18" charset="0"/>
                  <a:cs typeface="Times New Roman" pitchFamily="18" charset="0"/>
                </a:rPr>
                <a:t> с выделением ключевых слов и подбором к ним </a:t>
              </a:r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синонимов</a:t>
              </a:r>
            </a:p>
            <a:p>
              <a:pPr marL="342900" lvl="0" indent="-342900" algn="just">
                <a:buFont typeface="Wingdings" pitchFamily="2" charset="2"/>
                <a:buChar char="ü"/>
              </a:pPr>
              <a:r>
                <a:rPr lang="ru-RU" sz="2000" i="1" dirty="0">
                  <a:latin typeface="Times New Roman" pitchFamily="18" charset="0"/>
                  <a:cs typeface="Times New Roman" pitchFamily="18" charset="0"/>
                </a:rPr>
                <a:t>Г</a:t>
              </a:r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енерирование слов или идей, связанных с темой текста</a:t>
              </a:r>
              <a:endParaRPr lang="ru-RU" sz="20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398180" y="4764746"/>
              <a:ext cx="3364060" cy="124451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i="1" dirty="0" smtClean="0">
                  <a:latin typeface="Times New Roman" pitchFamily="18" charset="0"/>
                  <a:cs typeface="Times New Roman" pitchFamily="18" charset="0"/>
                </a:rPr>
                <a:t>ПРОСЛУШИВАНИЕ ТЕКСТА</a:t>
              </a:r>
              <a:endParaRPr lang="ru-RU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8713985" y="4089580"/>
              <a:ext cx="3243236" cy="261516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indent="-457200">
                <a:buFont typeface="Wingdings" pitchFamily="2" charset="2"/>
                <a:buChar char="Ø"/>
              </a:pPr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Ответ </a:t>
              </a:r>
              <a:r>
                <a:rPr lang="ru-RU" sz="2000" i="1" dirty="0">
                  <a:latin typeface="Times New Roman" pitchFamily="18" charset="0"/>
                  <a:cs typeface="Times New Roman" pitchFamily="18" charset="0"/>
                </a:rPr>
                <a:t>на поставленные вопросы</a:t>
              </a: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Выбор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true/false/not stated</a:t>
              </a:r>
              <a:r>
                <a:rPr lang="ru-RU" sz="2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sz="2000" dirty="0">
                <a:latin typeface="Times New Roman" pitchFamily="18" charset="0"/>
                <a:cs typeface="Times New Roman" pitchFamily="18" charset="0"/>
              </a:endParaRPr>
            </a:p>
            <a:p>
              <a:pPr marL="457200" indent="-457200">
                <a:buFont typeface="Wingdings" pitchFamily="2" charset="2"/>
                <a:buChar char="Ø"/>
              </a:pPr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Заполнение </a:t>
              </a:r>
              <a:r>
                <a:rPr lang="ru-RU" sz="2000" i="1" dirty="0">
                  <a:latin typeface="Times New Roman" pitchFamily="18" charset="0"/>
                  <a:cs typeface="Times New Roman" pitchFamily="18" charset="0"/>
                </a:rPr>
                <a:t>пропусков в </a:t>
              </a:r>
              <a:r>
                <a:rPr lang="ru-RU" sz="2000" i="1" dirty="0" smtClean="0">
                  <a:latin typeface="Times New Roman" pitchFamily="18" charset="0"/>
                  <a:cs typeface="Times New Roman" pitchFamily="18" charset="0"/>
                </a:rPr>
                <a:t>тексте</a:t>
              </a:r>
              <a:endParaRPr lang="ru-RU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Стрелка вправо 3"/>
            <p:cNvSpPr/>
            <p:nvPr/>
          </p:nvSpPr>
          <p:spPr>
            <a:xfrm>
              <a:off x="3564672" y="5051806"/>
              <a:ext cx="711200" cy="67039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право 11"/>
            <p:cNvSpPr/>
            <p:nvPr/>
          </p:nvSpPr>
          <p:spPr>
            <a:xfrm>
              <a:off x="7881962" y="5070086"/>
              <a:ext cx="711200" cy="67039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913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35280" y="266454"/>
            <a:ext cx="11744960" cy="6317226"/>
            <a:chOff x="335280" y="266454"/>
            <a:chExt cx="11744960" cy="6317226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35280" y="274530"/>
              <a:ext cx="7884160" cy="334243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latin typeface="Times New Roman" pitchFamily="18" charset="0"/>
                  <a:cs typeface="Times New Roman" pitchFamily="18" charset="0"/>
                </a:rPr>
                <a:t>Подбор заданий</a:t>
              </a:r>
            </a:p>
            <a:p>
              <a:pPr algn="ctr"/>
              <a:endParaRPr lang="ru-RU" sz="3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342900" lvl="0" indent="-342900">
                <a:buFont typeface="Wingdings" pitchFamily="2" charset="2"/>
                <a:buChar char="v"/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Разная скорость </a:t>
              </a:r>
              <a:r>
                <a:rPr lang="ru-RU" sz="2800" dirty="0">
                  <a:latin typeface="Times New Roman" pitchFamily="18" charset="0"/>
                  <a:cs typeface="Times New Roman" pitchFamily="18" charset="0"/>
                </a:rPr>
                <a:t>воспроизведения, </a:t>
              </a:r>
              <a:endParaRPr lang="ru-RU" sz="28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342900" lvl="0" indent="-342900">
                <a:buFont typeface="Wingdings" pitchFamily="2" charset="2"/>
                <a:buChar char="v"/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Разная длительность звучания </a:t>
              </a:r>
            </a:p>
            <a:p>
              <a:pPr marL="342900" lvl="0" indent="-342900">
                <a:buFont typeface="Wingdings" pitchFamily="2" charset="2"/>
                <a:buChar char="v"/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Разные </a:t>
              </a:r>
              <a:r>
                <a:rPr lang="ru-RU" sz="2800" dirty="0">
                  <a:latin typeface="Times New Roman" pitchFamily="18" charset="0"/>
                  <a:cs typeface="Times New Roman" pitchFamily="18" charset="0"/>
                </a:rPr>
                <a:t>тембры мужских и женских голосов </a:t>
              </a:r>
              <a:endParaRPr lang="ru-RU" sz="28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342900" lvl="0" indent="-342900">
                <a:buFont typeface="Wingdings" pitchFamily="2" charset="2"/>
                <a:buChar char="v"/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Специфическое произношение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4079240" y="3919938"/>
              <a:ext cx="7721600" cy="266374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3600" b="1" dirty="0" smtClean="0">
                  <a:latin typeface="Times New Roman" pitchFamily="18" charset="0"/>
                  <a:cs typeface="Times New Roman" pitchFamily="18" charset="0"/>
                </a:rPr>
                <a:t>На что обращать внимание:</a:t>
              </a:r>
            </a:p>
            <a:p>
              <a:pPr algn="ctr"/>
              <a:endParaRPr lang="ru-RU" sz="3600" b="1" dirty="0">
                <a:latin typeface="Times New Roman" pitchFamily="18" charset="0"/>
                <a:cs typeface="Times New Roman" pitchFamily="18" charset="0"/>
              </a:endParaRPr>
            </a:p>
            <a:p>
              <a:pPr marL="342900" lvl="0" indent="-342900">
                <a:buFont typeface="Wingdings" pitchFamily="2" charset="2"/>
                <a:buChar char="Ø"/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Слова-</a:t>
              </a:r>
              <a:r>
                <a:rPr lang="ru-RU" sz="2800" dirty="0" err="1" smtClean="0">
                  <a:latin typeface="Times New Roman" pitchFamily="18" charset="0"/>
                  <a:cs typeface="Times New Roman" pitchFamily="18" charset="0"/>
                </a:rPr>
                <a:t>дистракторы</a:t>
              </a:r>
              <a:endParaRPr lang="ru-RU" sz="28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342900" lvl="0" indent="-342900">
                <a:buFont typeface="Wingdings" pitchFamily="2" charset="2"/>
                <a:buChar char="Ø"/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Частица NOT</a:t>
              </a:r>
            </a:p>
            <a:p>
              <a:pPr marL="342900" lvl="0" indent="-342900">
                <a:buFont typeface="Wingdings" pitchFamily="2" charset="2"/>
                <a:buChar char="Ø"/>
              </a:pPr>
              <a:r>
                <a:rPr lang="ru-RU" sz="2800" dirty="0" smtClean="0">
                  <a:latin typeface="Times New Roman" pitchFamily="18" charset="0"/>
                  <a:cs typeface="Times New Roman" pitchFamily="18" charset="0"/>
                </a:rPr>
                <a:t>Причинно-следственные </a:t>
              </a:r>
              <a:r>
                <a:rPr lang="ru-RU" sz="2800" dirty="0">
                  <a:latin typeface="Times New Roman" pitchFamily="18" charset="0"/>
                  <a:cs typeface="Times New Roman" pitchFamily="18" charset="0"/>
                </a:rPr>
                <a:t>связи</a:t>
              </a:r>
            </a:p>
          </p:txBody>
        </p:sp>
        <p:pic>
          <p:nvPicPr>
            <p:cNvPr id="6" name="Picture 4" descr="Кот с большими наушниками на голове подмигивает — Аватары и картинки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2746" y="266454"/>
              <a:ext cx="3497494" cy="329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51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Собака читает книгу - обои для рабочего стола, картинки, фот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r="11658"/>
          <a:stretch/>
        </p:blipFill>
        <p:spPr bwMode="auto">
          <a:xfrm>
            <a:off x="304800" y="152227"/>
            <a:ext cx="23148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22992" y="624687"/>
            <a:ext cx="81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ОСМЫСЛЕННОЕ ЧТЕНИЕ ТЕКСТА ВСЛУХ 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440" y="2133600"/>
            <a:ext cx="11988800" cy="45313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Необходимые умения и объекты контроля: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Владеть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правилами чтения и исключениями из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правил: произносить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слова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без грубых ошибок, искажающих смысл слова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приводящих к сбою коммуникации(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fit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feet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walk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Дифференцировать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правильно произносить межзубные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[ð][θ],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фрикативные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][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],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губно-губные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]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губно-зубные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согласные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Владеть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связующим «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linking r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), т.е. озвучивать конечную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позиции перед гласной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Расстановка пауз – правильное деление текста на смысловые  группы (отрезки)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Расстановка фразового ударения – чередование ударных и неударных слов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Владение нисходящим тоном для законченной смысловой группы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Владение восходящим тоном для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незаконченной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смысловой группы, в том числе перечисления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Правильное интонационное оформление разных коммуникативных типов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высказывания</a:t>
            </a:r>
          </a:p>
        </p:txBody>
      </p:sp>
    </p:spTree>
    <p:extLst>
      <p:ext uri="{BB962C8B-B14F-4D97-AF65-F5344CB8AC3E}">
        <p14:creationId xmlns:p14="http://schemas.microsoft.com/office/powerpoint/2010/main" val="36651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Собака читает книгу - обои для рабочего стола, картинки, фот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r="11658"/>
          <a:stretch/>
        </p:blipFill>
        <p:spPr bwMode="auto">
          <a:xfrm>
            <a:off x="223520" y="233506"/>
            <a:ext cx="2919540" cy="23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75770" y="177473"/>
            <a:ext cx="81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ОСМЫСЛЕННОЕ ЧТЕНИЕ ТЕКСТА ВСЛУХ 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19110" y="838026"/>
            <a:ext cx="7985760" cy="19254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Упражнения: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Фонетическая зарядка (скороговорки, </a:t>
            </a:r>
            <a:r>
              <a:rPr lang="ru-RU" sz="2200" i="1" dirty="0" err="1" smtClean="0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Повторение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диктором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текста вслух с использованием онлайн-тренажёров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4000" y="3117298"/>
            <a:ext cx="4927600" cy="32835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что обращать внимание:</a:t>
            </a:r>
          </a:p>
          <a:p>
            <a:pPr algn="ctr"/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Слова с двойным ударением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Числительные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Географические названия 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Исключения из правил 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Слова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немыми гласными или непроизносимыми согласными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778141"/>
              </p:ext>
            </p:extLst>
          </p:nvPr>
        </p:nvGraphicFramePr>
        <p:xfrm>
          <a:off x="5547910" y="3142760"/>
          <a:ext cx="6268170" cy="3286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4085"/>
                <a:gridCol w="3134085"/>
              </a:tblGrid>
              <a:tr h="4694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Существительное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Глагол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48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trAnsport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transpOrt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48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rEcord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recOrd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4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Object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objEct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4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Import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impOrt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4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Export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ExpOrt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94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cOntract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contrAct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5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16680" y="715586"/>
            <a:ext cx="8064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ССЫЛКИ НА ОБРАЗОВАТЕЛЬНЫЕ ПЛАТФОРМЫ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Кот программист (47 фото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5" r="3863"/>
          <a:stretch/>
        </p:blipFill>
        <p:spPr bwMode="auto">
          <a:xfrm>
            <a:off x="60961" y="74795"/>
            <a:ext cx="3628882" cy="229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10896" y="2697690"/>
            <a:ext cx="11567160" cy="27612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sz="2800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hlinkClick r:id="rId5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https://onlinetestpad.com/ru/tests/vpr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Онлайн тренажеры ВПР по всем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языкам с аудио и проверкой)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  <a:hlinkClick r:id="rId6"/>
              </a:rPr>
              <a:t>https://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6"/>
              </a:rPr>
              <a:t>www.english-study-cafe.ru/index.php/students/exam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(таймер)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7"/>
              </a:rPr>
              <a:t>vpr.sdamgia.ru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(Онлайн тренажеры ВПР, ОГЭ, ЕГЭ с аудио и проверкой) 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59"/>
          <p:cNvGrpSpPr/>
          <p:nvPr/>
        </p:nvGrpSpPr>
        <p:grpSpPr>
          <a:xfrm>
            <a:off x="19221" y="97100"/>
            <a:ext cx="12191998" cy="6733468"/>
            <a:chOff x="19221" y="97100"/>
            <a:chExt cx="12191998" cy="673346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9221" y="97100"/>
              <a:ext cx="121919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Кафедра иностранных языков ГБОУ гимназии №24 им. </a:t>
              </a:r>
              <a:r>
                <a:rPr lang="ru-RU" sz="2800" b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И.А.Крылова</a:t>
              </a:r>
              <a:endPara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907606" y="898801"/>
              <a:ext cx="2389235" cy="2234721"/>
              <a:chOff x="907606" y="935377"/>
              <a:chExt cx="2389235" cy="2234721"/>
            </a:xfrm>
          </p:grpSpPr>
          <p:grpSp>
            <p:nvGrpSpPr>
              <p:cNvPr id="34" name="Group 3"/>
              <p:cNvGrpSpPr>
                <a:grpSpLocks noChangeAspect="1"/>
              </p:cNvGrpSpPr>
              <p:nvPr/>
            </p:nvGrpSpPr>
            <p:grpSpPr>
              <a:xfrm>
                <a:off x="907606" y="935377"/>
                <a:ext cx="2389235" cy="2234721"/>
                <a:chOff x="0" y="0"/>
                <a:chExt cx="5748251" cy="5376506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35" name="Freeform 4"/>
                <p:cNvSpPr/>
                <p:nvPr/>
              </p:nvSpPr>
              <p:spPr>
                <a:xfrm>
                  <a:off x="0" y="0"/>
                  <a:ext cx="5748251" cy="5376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1270">
                      <a:moveTo>
                        <a:pt x="0" y="5955030"/>
                      </a:moveTo>
                      <a:lnTo>
                        <a:pt x="0" y="394970"/>
                      </a:lnTo>
                      <a:cubicBezTo>
                        <a:pt x="0" y="176530"/>
                        <a:pt x="176530" y="0"/>
                        <a:pt x="394970" y="0"/>
                      </a:cubicBezTo>
                      <a:lnTo>
                        <a:pt x="5956300" y="0"/>
                      </a:lnTo>
                      <a:cubicBezTo>
                        <a:pt x="6173470" y="0"/>
                        <a:pt x="6350000" y="176530"/>
                        <a:pt x="6350000" y="394970"/>
                      </a:cubicBezTo>
                      <a:cubicBezTo>
                        <a:pt x="6350000" y="394970"/>
                        <a:pt x="6350000" y="394970"/>
                        <a:pt x="6350000" y="394970"/>
                      </a:cubicBezTo>
                      <a:lnTo>
                        <a:pt x="6350000" y="5956300"/>
                      </a:lnTo>
                      <a:cubicBezTo>
                        <a:pt x="6350000" y="6174740"/>
                        <a:pt x="6173470" y="6351270"/>
                        <a:pt x="5955030" y="6351270"/>
                      </a:cubicBezTo>
                      <a:lnTo>
                        <a:pt x="5955030" y="6351270"/>
                      </a:lnTo>
                      <a:lnTo>
                        <a:pt x="394970" y="6351270"/>
                      </a:lnTo>
                      <a:cubicBezTo>
                        <a:pt x="176530" y="6350000"/>
                        <a:pt x="0" y="6173470"/>
                        <a:pt x="0" y="5955030"/>
                      </a:cubicBezTo>
                      <a:cubicBezTo>
                        <a:pt x="0" y="5955030"/>
                        <a:pt x="0" y="5955030"/>
                        <a:pt x="0" y="595503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0" t="3885" r="3541" b="7338"/>
              <a:stretch/>
            </p:blipFill>
            <p:spPr>
              <a:xfrm>
                <a:off x="1300285" y="935377"/>
                <a:ext cx="1597180" cy="2234721"/>
              </a:xfrm>
              <a:prstGeom prst="rect">
                <a:avLst/>
              </a:prstGeom>
            </p:spPr>
          </p:pic>
        </p:grpSp>
        <p:grpSp>
          <p:nvGrpSpPr>
            <p:cNvPr id="48" name="Группа 47"/>
            <p:cNvGrpSpPr/>
            <p:nvPr/>
          </p:nvGrpSpPr>
          <p:grpSpPr>
            <a:xfrm>
              <a:off x="4920602" y="889656"/>
              <a:ext cx="2389235" cy="2234721"/>
              <a:chOff x="4920602" y="825648"/>
              <a:chExt cx="2389235" cy="2234721"/>
            </a:xfrm>
          </p:grpSpPr>
          <p:grpSp>
            <p:nvGrpSpPr>
              <p:cNvPr id="36" name="Group 3"/>
              <p:cNvGrpSpPr>
                <a:grpSpLocks noChangeAspect="1"/>
              </p:cNvGrpSpPr>
              <p:nvPr/>
            </p:nvGrpSpPr>
            <p:grpSpPr>
              <a:xfrm>
                <a:off x="4920602" y="825648"/>
                <a:ext cx="2389235" cy="2234721"/>
                <a:chOff x="0" y="0"/>
                <a:chExt cx="5748251" cy="5376506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37" name="Freeform 4"/>
                <p:cNvSpPr/>
                <p:nvPr/>
              </p:nvSpPr>
              <p:spPr>
                <a:xfrm>
                  <a:off x="0" y="0"/>
                  <a:ext cx="5748251" cy="5376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1270">
                      <a:moveTo>
                        <a:pt x="0" y="5955030"/>
                      </a:moveTo>
                      <a:lnTo>
                        <a:pt x="0" y="394970"/>
                      </a:lnTo>
                      <a:cubicBezTo>
                        <a:pt x="0" y="176530"/>
                        <a:pt x="176530" y="0"/>
                        <a:pt x="394970" y="0"/>
                      </a:cubicBezTo>
                      <a:lnTo>
                        <a:pt x="5956300" y="0"/>
                      </a:lnTo>
                      <a:cubicBezTo>
                        <a:pt x="6173470" y="0"/>
                        <a:pt x="6350000" y="176530"/>
                        <a:pt x="6350000" y="394970"/>
                      </a:cubicBezTo>
                      <a:cubicBezTo>
                        <a:pt x="6350000" y="394970"/>
                        <a:pt x="6350000" y="394970"/>
                        <a:pt x="6350000" y="394970"/>
                      </a:cubicBezTo>
                      <a:lnTo>
                        <a:pt x="6350000" y="5956300"/>
                      </a:lnTo>
                      <a:cubicBezTo>
                        <a:pt x="6350000" y="6174740"/>
                        <a:pt x="6173470" y="6351270"/>
                        <a:pt x="5955030" y="6351270"/>
                      </a:cubicBezTo>
                      <a:lnTo>
                        <a:pt x="5955030" y="6351270"/>
                      </a:lnTo>
                      <a:lnTo>
                        <a:pt x="394970" y="6351270"/>
                      </a:lnTo>
                      <a:cubicBezTo>
                        <a:pt x="176530" y="6350000"/>
                        <a:pt x="0" y="6173470"/>
                        <a:pt x="0" y="5955030"/>
                      </a:cubicBezTo>
                      <a:cubicBezTo>
                        <a:pt x="0" y="5955030"/>
                        <a:pt x="0" y="5955030"/>
                        <a:pt x="0" y="595503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47" name="Picture 4" descr="Царицына Т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78" b="12121"/>
              <a:stretch/>
            </p:blipFill>
            <p:spPr bwMode="auto">
              <a:xfrm>
                <a:off x="5140293" y="836712"/>
                <a:ext cx="1931389" cy="2222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Группа 49"/>
            <p:cNvGrpSpPr/>
            <p:nvPr/>
          </p:nvGrpSpPr>
          <p:grpSpPr>
            <a:xfrm>
              <a:off x="8948231" y="834791"/>
              <a:ext cx="2389235" cy="2234721"/>
              <a:chOff x="8948231" y="825647"/>
              <a:chExt cx="2389235" cy="2234721"/>
            </a:xfrm>
          </p:grpSpPr>
          <p:grpSp>
            <p:nvGrpSpPr>
              <p:cNvPr id="38" name="Group 3"/>
              <p:cNvGrpSpPr>
                <a:grpSpLocks noChangeAspect="1"/>
              </p:cNvGrpSpPr>
              <p:nvPr/>
            </p:nvGrpSpPr>
            <p:grpSpPr>
              <a:xfrm>
                <a:off x="8948231" y="825647"/>
                <a:ext cx="2389235" cy="2234721"/>
                <a:chOff x="0" y="0"/>
                <a:chExt cx="5748251" cy="5376506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39" name="Freeform 4"/>
                <p:cNvSpPr/>
                <p:nvPr/>
              </p:nvSpPr>
              <p:spPr>
                <a:xfrm>
                  <a:off x="0" y="0"/>
                  <a:ext cx="5748251" cy="5376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1270">
                      <a:moveTo>
                        <a:pt x="0" y="5955030"/>
                      </a:moveTo>
                      <a:lnTo>
                        <a:pt x="0" y="394970"/>
                      </a:lnTo>
                      <a:cubicBezTo>
                        <a:pt x="0" y="176530"/>
                        <a:pt x="176530" y="0"/>
                        <a:pt x="394970" y="0"/>
                      </a:cubicBezTo>
                      <a:lnTo>
                        <a:pt x="5956300" y="0"/>
                      </a:lnTo>
                      <a:cubicBezTo>
                        <a:pt x="6173470" y="0"/>
                        <a:pt x="6350000" y="176530"/>
                        <a:pt x="6350000" y="394970"/>
                      </a:cubicBezTo>
                      <a:cubicBezTo>
                        <a:pt x="6350000" y="394970"/>
                        <a:pt x="6350000" y="394970"/>
                        <a:pt x="6350000" y="394970"/>
                      </a:cubicBezTo>
                      <a:lnTo>
                        <a:pt x="6350000" y="5956300"/>
                      </a:lnTo>
                      <a:cubicBezTo>
                        <a:pt x="6350000" y="6174740"/>
                        <a:pt x="6173470" y="6351270"/>
                        <a:pt x="5955030" y="6351270"/>
                      </a:cubicBezTo>
                      <a:lnTo>
                        <a:pt x="5955030" y="6351270"/>
                      </a:lnTo>
                      <a:lnTo>
                        <a:pt x="394970" y="6351270"/>
                      </a:lnTo>
                      <a:cubicBezTo>
                        <a:pt x="176530" y="6350000"/>
                        <a:pt x="0" y="6173470"/>
                        <a:pt x="0" y="5955030"/>
                      </a:cubicBezTo>
                      <a:cubicBezTo>
                        <a:pt x="0" y="5955030"/>
                        <a:pt x="0" y="5955030"/>
                        <a:pt x="0" y="595503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49" name="Picture 6" descr="Синицына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337"/>
              <a:stretch/>
            </p:blipFill>
            <p:spPr bwMode="auto">
              <a:xfrm>
                <a:off x="9312318" y="825648"/>
                <a:ext cx="1679772" cy="2234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2887285" y="3866116"/>
              <a:ext cx="2389234" cy="2234721"/>
              <a:chOff x="2887285" y="3866116"/>
              <a:chExt cx="2389234" cy="2234721"/>
            </a:xfrm>
          </p:grpSpPr>
          <p:grpSp>
            <p:nvGrpSpPr>
              <p:cNvPr id="40" name="Group 3"/>
              <p:cNvGrpSpPr>
                <a:grpSpLocks noChangeAspect="1"/>
              </p:cNvGrpSpPr>
              <p:nvPr/>
            </p:nvGrpSpPr>
            <p:grpSpPr>
              <a:xfrm>
                <a:off x="2887285" y="3866116"/>
                <a:ext cx="2389234" cy="2234721"/>
                <a:chOff x="2" y="-220000"/>
                <a:chExt cx="5748249" cy="5376506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41" name="Freeform 4"/>
                <p:cNvSpPr/>
                <p:nvPr/>
              </p:nvSpPr>
              <p:spPr>
                <a:xfrm>
                  <a:off x="2" y="-220000"/>
                  <a:ext cx="5748249" cy="5376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1270">
                      <a:moveTo>
                        <a:pt x="0" y="5955030"/>
                      </a:moveTo>
                      <a:lnTo>
                        <a:pt x="0" y="394970"/>
                      </a:lnTo>
                      <a:cubicBezTo>
                        <a:pt x="0" y="176530"/>
                        <a:pt x="176530" y="0"/>
                        <a:pt x="394970" y="0"/>
                      </a:cubicBezTo>
                      <a:lnTo>
                        <a:pt x="5956300" y="0"/>
                      </a:lnTo>
                      <a:cubicBezTo>
                        <a:pt x="6173470" y="0"/>
                        <a:pt x="6350000" y="176530"/>
                        <a:pt x="6350000" y="394970"/>
                      </a:cubicBezTo>
                      <a:cubicBezTo>
                        <a:pt x="6350000" y="394970"/>
                        <a:pt x="6350000" y="394970"/>
                        <a:pt x="6350000" y="394970"/>
                      </a:cubicBezTo>
                      <a:lnTo>
                        <a:pt x="6350000" y="5956300"/>
                      </a:lnTo>
                      <a:cubicBezTo>
                        <a:pt x="6350000" y="6174740"/>
                        <a:pt x="6173470" y="6351270"/>
                        <a:pt x="5955030" y="6351270"/>
                      </a:cubicBezTo>
                      <a:lnTo>
                        <a:pt x="5955030" y="6351270"/>
                      </a:lnTo>
                      <a:lnTo>
                        <a:pt x="394970" y="6351270"/>
                      </a:lnTo>
                      <a:cubicBezTo>
                        <a:pt x="176530" y="6350000"/>
                        <a:pt x="0" y="6173470"/>
                        <a:pt x="0" y="5955030"/>
                      </a:cubicBezTo>
                      <a:cubicBezTo>
                        <a:pt x="0" y="5955030"/>
                        <a:pt x="0" y="5955030"/>
                        <a:pt x="0" y="595503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51" name="Picture 8" descr="Селезнева Т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4" t="7801" r="6692" b="14418"/>
              <a:stretch/>
            </p:blipFill>
            <p:spPr bwMode="auto">
              <a:xfrm>
                <a:off x="3206475" y="3866116"/>
                <a:ext cx="1770984" cy="2234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7085904" y="3866116"/>
              <a:ext cx="2389235" cy="2234721"/>
              <a:chOff x="7085904" y="3866116"/>
              <a:chExt cx="2389235" cy="2234721"/>
            </a:xfrm>
          </p:grpSpPr>
          <p:grpSp>
            <p:nvGrpSpPr>
              <p:cNvPr id="42" name="Group 3"/>
              <p:cNvGrpSpPr>
                <a:grpSpLocks noChangeAspect="1"/>
              </p:cNvGrpSpPr>
              <p:nvPr/>
            </p:nvGrpSpPr>
            <p:grpSpPr>
              <a:xfrm>
                <a:off x="7085904" y="3866116"/>
                <a:ext cx="2389235" cy="2234721"/>
                <a:chOff x="0" y="0"/>
                <a:chExt cx="5748251" cy="5376506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43" name="Freeform 4"/>
                <p:cNvSpPr/>
                <p:nvPr/>
              </p:nvSpPr>
              <p:spPr>
                <a:xfrm>
                  <a:off x="0" y="0"/>
                  <a:ext cx="5748251" cy="5376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1270">
                      <a:moveTo>
                        <a:pt x="0" y="5955030"/>
                      </a:moveTo>
                      <a:lnTo>
                        <a:pt x="0" y="394970"/>
                      </a:lnTo>
                      <a:cubicBezTo>
                        <a:pt x="0" y="176530"/>
                        <a:pt x="176530" y="0"/>
                        <a:pt x="394970" y="0"/>
                      </a:cubicBezTo>
                      <a:lnTo>
                        <a:pt x="5956300" y="0"/>
                      </a:lnTo>
                      <a:cubicBezTo>
                        <a:pt x="6173470" y="0"/>
                        <a:pt x="6350000" y="176530"/>
                        <a:pt x="6350000" y="394970"/>
                      </a:cubicBezTo>
                      <a:cubicBezTo>
                        <a:pt x="6350000" y="394970"/>
                        <a:pt x="6350000" y="394970"/>
                        <a:pt x="6350000" y="394970"/>
                      </a:cubicBezTo>
                      <a:lnTo>
                        <a:pt x="6350000" y="5956300"/>
                      </a:lnTo>
                      <a:cubicBezTo>
                        <a:pt x="6350000" y="6174740"/>
                        <a:pt x="6173470" y="6351270"/>
                        <a:pt x="5955030" y="6351270"/>
                      </a:cubicBezTo>
                      <a:lnTo>
                        <a:pt x="5955030" y="6351270"/>
                      </a:lnTo>
                      <a:lnTo>
                        <a:pt x="394970" y="6351270"/>
                      </a:lnTo>
                      <a:cubicBezTo>
                        <a:pt x="176530" y="6350000"/>
                        <a:pt x="0" y="6173470"/>
                        <a:pt x="0" y="5955030"/>
                      </a:cubicBezTo>
                      <a:cubicBezTo>
                        <a:pt x="0" y="5955030"/>
                        <a:pt x="0" y="5955030"/>
                        <a:pt x="0" y="595503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000000"/>
                  </a:solidFill>
                </a:ln>
              </p:spPr>
            </p:sp>
          </p:grpSp>
          <p:pic>
            <p:nvPicPr>
              <p:cNvPr id="52" name="Picture 11" descr="Абузова АИ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55" r="9892" b="25407"/>
              <a:stretch/>
            </p:blipFill>
            <p:spPr bwMode="auto">
              <a:xfrm>
                <a:off x="7264117" y="3866116"/>
                <a:ext cx="2056340" cy="2234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TextBox 27"/>
            <p:cNvSpPr txBox="1"/>
            <p:nvPr/>
          </p:nvSpPr>
          <p:spPr>
            <a:xfrm>
              <a:off x="355244" y="3142976"/>
              <a:ext cx="3397473" cy="707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u-RU" sz="23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Винцаревич</a:t>
              </a:r>
              <a:r>
                <a:rPr lang="ru-RU" sz="23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3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Ольга Алексеевна</a:t>
              </a:r>
              <a:endPara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12"/>
            <p:cNvSpPr txBox="1"/>
            <p:nvPr/>
          </p:nvSpPr>
          <p:spPr>
            <a:xfrm>
              <a:off x="4802420" y="3123679"/>
              <a:ext cx="2625599" cy="707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defRPr sz="23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ru-RU" dirty="0"/>
                <a:t>Царицына Татьяна Юрьевна</a:t>
              </a:r>
              <a:endParaRPr lang="en-US" dirty="0"/>
            </a:p>
          </p:txBody>
        </p:sp>
        <p:sp>
          <p:nvSpPr>
            <p:cNvPr id="57" name="TextBox 15"/>
            <p:cNvSpPr txBox="1"/>
            <p:nvPr/>
          </p:nvSpPr>
          <p:spPr>
            <a:xfrm>
              <a:off x="8993951" y="3062327"/>
              <a:ext cx="2415732" cy="707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defRPr sz="23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ru-RU" dirty="0"/>
                <a:t>Синицына Ольга Феликсовна</a:t>
              </a:r>
              <a:endParaRPr lang="en-US" dirty="0"/>
            </a:p>
          </p:txBody>
        </p:sp>
        <p:sp>
          <p:nvSpPr>
            <p:cNvPr id="58" name="TextBox 22"/>
            <p:cNvSpPr txBox="1"/>
            <p:nvPr/>
          </p:nvSpPr>
          <p:spPr>
            <a:xfrm>
              <a:off x="2713548" y="6122682"/>
              <a:ext cx="2744184" cy="7078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ru-RU"/>
              </a:defPPr>
              <a:lvl1pPr algn="ctr">
                <a:defRPr sz="23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n-US" dirty="0"/>
                <a:t>С</a:t>
              </a:r>
              <a:r>
                <a:rPr lang="ru-RU" dirty="0" err="1"/>
                <a:t>елезнева</a:t>
              </a:r>
              <a:r>
                <a:rPr lang="ru-RU" dirty="0"/>
                <a:t> </a:t>
              </a:r>
              <a:endParaRPr lang="en-US" dirty="0" smtClean="0"/>
            </a:p>
            <a:p>
              <a:r>
                <a:rPr lang="ru-RU" dirty="0" smtClean="0"/>
                <a:t>Светлана</a:t>
              </a:r>
              <a:r>
                <a:rPr lang="en-US" dirty="0" smtClean="0"/>
                <a:t> </a:t>
              </a:r>
              <a:r>
                <a:rPr lang="ru-RU" dirty="0" smtClean="0"/>
                <a:t>Федоровна</a:t>
              </a:r>
              <a:endParaRPr lang="en-US" dirty="0"/>
            </a:p>
          </p:txBody>
        </p:sp>
        <p:sp>
          <p:nvSpPr>
            <p:cNvPr id="59" name="TextBox 18"/>
            <p:cNvSpPr txBox="1"/>
            <p:nvPr/>
          </p:nvSpPr>
          <p:spPr>
            <a:xfrm>
              <a:off x="6770115" y="6104394"/>
              <a:ext cx="3054316" cy="707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3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Абузова</a:t>
              </a:r>
              <a:endParaRPr lang="ru-RU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3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Алена </a:t>
              </a:r>
              <a:r>
                <a:rPr lang="ru-RU" sz="23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Игоревна</a:t>
              </a:r>
              <a:endParaRPr lang="en-US" sz="23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999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Абузова А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r="1140" b="1660"/>
          <a:stretch/>
        </p:blipFill>
        <p:spPr bwMode="auto">
          <a:xfrm>
            <a:off x="246888" y="1987594"/>
            <a:ext cx="3803904" cy="466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71821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ОСОБЕННОСТИ ПОДГОТОВКИ К СДАЧЕ ОГЭ.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РАЗДЕЛ «ПИСЬМО»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2"/>
          <p:cNvSpPr txBox="1"/>
          <p:nvPr/>
        </p:nvSpPr>
        <p:spPr>
          <a:xfrm>
            <a:off x="4373472" y="3126491"/>
            <a:ext cx="744528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defRPr sz="2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r"/>
            <a:r>
              <a:rPr lang="ru-RU" sz="2800" b="1" dirty="0" err="1" smtClean="0"/>
              <a:t>Абузова</a:t>
            </a:r>
            <a:r>
              <a:rPr lang="ru-RU" sz="2800" b="1" dirty="0" smtClean="0"/>
              <a:t> Алена Игоревна</a:t>
            </a:r>
          </a:p>
          <a:p>
            <a:pPr algn="r"/>
            <a:r>
              <a:rPr lang="ru-RU" sz="2800" dirty="0" smtClean="0"/>
              <a:t>учитель английского языка высшей категории</a:t>
            </a:r>
          </a:p>
          <a:p>
            <a:pPr algn="r"/>
            <a:r>
              <a:rPr lang="ru-RU" sz="2800" dirty="0" smtClean="0"/>
              <a:t>эксперт ОГЭ</a:t>
            </a:r>
          </a:p>
        </p:txBody>
      </p:sp>
    </p:spTree>
    <p:extLst>
      <p:ext uri="{BB962C8B-B14F-4D97-AF65-F5344CB8AC3E}">
        <p14:creationId xmlns:p14="http://schemas.microsoft.com/office/powerpoint/2010/main" val="3382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46" y="365125"/>
            <a:ext cx="11205754" cy="1325563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fipi.ru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73373" y="95160"/>
            <a:ext cx="4706399" cy="657896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99447" y="95160"/>
            <a:ext cx="4684381" cy="64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82" y="75859"/>
            <a:ext cx="7973167" cy="6594906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291840" y="4711338"/>
            <a:ext cx="487679" cy="174171"/>
          </a:xfrm>
          <a:prstGeom prst="flowChartAlternate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659086" y="4885509"/>
            <a:ext cx="470263" cy="261257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77989" y="5146766"/>
            <a:ext cx="4441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0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01" y="140697"/>
            <a:ext cx="5383460" cy="6451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13" y="140696"/>
            <a:ext cx="5840793" cy="64516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725783" y="1733006"/>
            <a:ext cx="461554" cy="1915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436914" y="1924594"/>
            <a:ext cx="461555" cy="12192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51017" y="2995749"/>
            <a:ext cx="1036320" cy="1480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71451" y="3143794"/>
            <a:ext cx="1915886" cy="3135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3283131" y="4084320"/>
            <a:ext cx="1262743" cy="8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702629" y="4223657"/>
            <a:ext cx="5660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283131" y="4397829"/>
            <a:ext cx="19594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283131" y="4563291"/>
            <a:ext cx="11234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7968343" y="1733006"/>
            <a:ext cx="278674" cy="2525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879771" y="3326674"/>
            <a:ext cx="304800" cy="2525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8247017" y="4693920"/>
            <a:ext cx="182880" cy="200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763795" y="2656114"/>
            <a:ext cx="141514" cy="217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0554789" y="3814354"/>
            <a:ext cx="374468" cy="165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4180">
            <a:off x="206421" y="87086"/>
            <a:ext cx="6927990" cy="4685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931">
            <a:off x="5193031" y="1938203"/>
            <a:ext cx="6575802" cy="478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30" y="0"/>
            <a:ext cx="10277475" cy="71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" y="1306287"/>
            <a:ext cx="11965577" cy="2041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858" y="365758"/>
            <a:ext cx="9091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https://en-oge.sdamgia.ru/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395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_Recording_20211109-133234_Chro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297" y="365758"/>
            <a:ext cx="9762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https://cloudtext.ru/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1" y="130628"/>
            <a:ext cx="7329286" cy="64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_Recording_20211109-135518_Chro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754" y="476794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579936" y="7983473"/>
            <a:ext cx="262559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6"/>
              </a:lnSpc>
            </a:pPr>
            <a:endParaRPr lang="en-US" sz="180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4025820" y="4284501"/>
            <a:ext cx="233292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5"/>
              </a:lnSpc>
            </a:pPr>
            <a:endParaRPr lang="en-US" sz="160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11729751" y="7657832"/>
            <a:ext cx="3054316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23"/>
          <p:cNvSpPr txBox="1"/>
          <p:nvPr/>
        </p:nvSpPr>
        <p:spPr>
          <a:xfrm>
            <a:off x="8520766" y="7932175"/>
            <a:ext cx="252203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8"/>
          <p:cNvSpPr txBox="1"/>
          <p:nvPr/>
        </p:nvSpPr>
        <p:spPr>
          <a:xfrm>
            <a:off x="755763" y="7763019"/>
            <a:ext cx="297704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endParaRPr lang="en-US" sz="2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443805"/>
            <a:ext cx="1219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КОНТРОЛЬ СФОРМИРОВАННОСТИ  ЛЕКСИКО-ГРАММАТИЧЕСКИХ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НАВЫКОВ В ПРОЦЕССЕ ИГРОВОЙ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ДЕЯТЕЛЬНОСТИ НА УРОКАХ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6" descr="Синицын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7"/>
          <a:stretch/>
        </p:blipFill>
        <p:spPr bwMode="auto">
          <a:xfrm>
            <a:off x="1279591" y="2833275"/>
            <a:ext cx="2746229" cy="365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22"/>
          <p:cNvSpPr txBox="1"/>
          <p:nvPr/>
        </p:nvSpPr>
        <p:spPr>
          <a:xfrm>
            <a:off x="4355184" y="3562041"/>
            <a:ext cx="744528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defRPr sz="2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r"/>
            <a:r>
              <a:rPr lang="ru-RU" sz="2800" b="1" dirty="0" smtClean="0"/>
              <a:t>Синицына Ольга Феликсовна</a:t>
            </a:r>
          </a:p>
          <a:p>
            <a:pPr algn="r"/>
            <a:r>
              <a:rPr lang="ru-RU" sz="2800" dirty="0" smtClean="0"/>
              <a:t>учитель испанского языка высшей категории</a:t>
            </a:r>
          </a:p>
          <a:p>
            <a:pPr algn="r"/>
            <a:r>
              <a:rPr lang="ru-RU" sz="2800" dirty="0" smtClean="0"/>
              <a:t>эксперт </a:t>
            </a:r>
            <a:r>
              <a:rPr lang="ru-RU" sz="2800" dirty="0" smtClean="0"/>
              <a:t>ОГЭ</a:t>
            </a:r>
            <a:endParaRPr lang="en-US" sz="2800" dirty="0" smtClean="0"/>
          </a:p>
          <a:p>
            <a:pPr algn="r"/>
            <a:r>
              <a:rPr lang="ru-RU" sz="2800" dirty="0"/>
              <a:t>и</a:t>
            </a:r>
            <a:r>
              <a:rPr lang="ru-RU" sz="2800" dirty="0" smtClean="0"/>
              <a:t> ЕГЭ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97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594" y="87086"/>
            <a:ext cx="7905982" cy="67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49224" y="326835"/>
            <a:ext cx="11198352" cy="6412292"/>
            <a:chOff x="649224" y="326835"/>
            <a:chExt cx="11198352" cy="6412292"/>
          </a:xfrm>
        </p:grpSpPr>
        <p:sp>
          <p:nvSpPr>
            <p:cNvPr id="2" name="Заголовок 3"/>
            <p:cNvSpPr txBox="1">
              <a:spLocks/>
            </p:cNvSpPr>
            <p:nvPr/>
          </p:nvSpPr>
          <p:spPr>
            <a:xfrm>
              <a:off x="1524000" y="326835"/>
              <a:ext cx="91440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3200" b="1"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ru-RU" dirty="0"/>
                <a:t>КОНТРОЛЬ В СИСТЕМЕ ПОДГОТОВКИ       </a:t>
              </a:r>
              <a:endParaRPr lang="ru-RU" dirty="0" smtClean="0"/>
            </a:p>
            <a:p>
              <a:r>
                <a:rPr lang="ru-RU" dirty="0" smtClean="0"/>
                <a:t>К </a:t>
              </a:r>
              <a:r>
                <a:rPr lang="ru-RU" dirty="0"/>
                <a:t>СДАЧЕ ЕГЭ. </a:t>
              </a:r>
              <a:endParaRPr lang="ru-RU" dirty="0" smtClean="0"/>
            </a:p>
            <a:p>
              <a:r>
                <a:rPr lang="ru-RU" dirty="0" smtClean="0"/>
                <a:t>РАЗДЕЛ </a:t>
              </a:r>
              <a:r>
                <a:rPr lang="ru-RU" dirty="0"/>
                <a:t>«ГОВОРЕНИЕ»</a:t>
              </a:r>
            </a:p>
          </p:txBody>
        </p:sp>
        <p:sp>
          <p:nvSpPr>
            <p:cNvPr id="3" name="Подзаголовок 4"/>
            <p:cNvSpPr txBox="1">
              <a:spLocks/>
            </p:cNvSpPr>
            <p:nvPr/>
          </p:nvSpPr>
          <p:spPr>
            <a:xfrm>
              <a:off x="3858768" y="3336178"/>
              <a:ext cx="7988808" cy="1871483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ru-RU" sz="3600" b="1" dirty="0" smtClean="0">
                  <a:latin typeface="Times New Roman" pitchFamily="18" charset="0"/>
                  <a:cs typeface="Times New Roman" pitchFamily="18" charset="0"/>
                </a:rPr>
                <a:t>Ольга Алексеевна </a:t>
              </a:r>
              <a:r>
                <a:rPr lang="ru-RU" sz="3600" b="1" dirty="0" err="1" smtClean="0">
                  <a:latin typeface="Times New Roman" pitchFamily="18" charset="0"/>
                  <a:cs typeface="Times New Roman" pitchFamily="18" charset="0"/>
                </a:rPr>
                <a:t>Винцаревич</a:t>
              </a:r>
              <a:endParaRPr lang="ru-RU" sz="3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indent="0" algn="r">
                <a:buNone/>
              </a:pPr>
              <a:r>
                <a:rPr lang="ru-RU" sz="3000" dirty="0" smtClean="0">
                  <a:latin typeface="Times New Roman" pitchFamily="18" charset="0"/>
                  <a:cs typeface="Times New Roman" pitchFamily="18" charset="0"/>
                </a:rPr>
                <a:t>учитель английского языка высшей категории</a:t>
              </a:r>
            </a:p>
            <a:p>
              <a:pPr marL="0" indent="0" algn="r">
                <a:buNone/>
              </a:pPr>
              <a:r>
                <a:rPr lang="ru-RU" sz="3000" dirty="0" smtClean="0">
                  <a:latin typeface="Times New Roman" pitchFamily="18" charset="0"/>
                  <a:cs typeface="Times New Roman" pitchFamily="18" charset="0"/>
                </a:rPr>
                <a:t> Заслуженный учитель РФ</a:t>
              </a:r>
            </a:p>
            <a:p>
              <a:pPr marL="0" indent="0" algn="r">
                <a:buNone/>
              </a:pPr>
              <a:r>
                <a:rPr lang="ru-RU" sz="3000" dirty="0" smtClean="0">
                  <a:latin typeface="Times New Roman" pitchFamily="18" charset="0"/>
                  <a:cs typeface="Times New Roman" pitchFamily="18" charset="0"/>
                </a:rPr>
                <a:t>Эксперт ОГЭ и ЕГЭ</a:t>
              </a:r>
              <a:endParaRPr lang="ru-RU" sz="3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" t="2336" r="3331" b="2719"/>
            <a:stretch/>
          </p:blipFill>
          <p:spPr>
            <a:xfrm>
              <a:off x="649224" y="2212846"/>
              <a:ext cx="3010874" cy="4526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5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709416" y="1122363"/>
            <a:ext cx="4026408" cy="8996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Виды контроля:</a:t>
            </a:r>
            <a:endParaRPr lang="ru-RU" b="1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524000" y="2253803"/>
            <a:ext cx="9144000" cy="37348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- </a:t>
            </a:r>
            <a:r>
              <a:rPr lang="ru-RU" smtClean="0"/>
              <a:t>самоконтроль, </a:t>
            </a:r>
          </a:p>
          <a:p>
            <a:r>
              <a:rPr lang="en-US" smtClean="0"/>
              <a:t> - </a:t>
            </a:r>
            <a:r>
              <a:rPr lang="ru-RU" smtClean="0"/>
              <a:t>самооценка, </a:t>
            </a:r>
          </a:p>
          <a:p>
            <a:r>
              <a:rPr lang="en-US" smtClean="0"/>
              <a:t> - </a:t>
            </a:r>
            <a:r>
              <a:rPr lang="ru-RU" smtClean="0"/>
              <a:t>взаимоконтроль, </a:t>
            </a:r>
          </a:p>
          <a:p>
            <a:r>
              <a:rPr lang="en-US" smtClean="0"/>
              <a:t> - </a:t>
            </a:r>
            <a:r>
              <a:rPr lang="ru-RU" smtClean="0"/>
              <a:t>творческая форма контроля «открытого типа» наряду с объективизированными контрольно-тестовыми заданиями, </a:t>
            </a:r>
          </a:p>
          <a:p>
            <a:r>
              <a:rPr lang="en-US" smtClean="0"/>
              <a:t> - </a:t>
            </a:r>
            <a:r>
              <a:rPr lang="ru-RU" smtClean="0"/>
              <a:t>рефлексия собственной учебной деятельности  </a:t>
            </a:r>
          </a:p>
          <a:p>
            <a:r>
              <a:rPr lang="en-US" smtClean="0"/>
              <a:t> - </a:t>
            </a:r>
            <a:r>
              <a:rPr lang="ru-RU" smtClean="0"/>
              <a:t>совместное решение проблемных задач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5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13111" r="52150" b="9599"/>
          <a:stretch/>
        </p:blipFill>
        <p:spPr bwMode="auto">
          <a:xfrm>
            <a:off x="3099815" y="80388"/>
            <a:ext cx="5698263" cy="671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2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7766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Виды диалогов:</a:t>
            </a:r>
            <a:endParaRPr lang="ru-RU" b="1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диалог этикетного характера </a:t>
            </a:r>
          </a:p>
          <a:p>
            <a:r>
              <a:rPr lang="ru-RU" dirty="0" smtClean="0"/>
              <a:t>диалог-расспрос </a:t>
            </a:r>
          </a:p>
          <a:p>
            <a:r>
              <a:rPr lang="ru-RU" dirty="0" smtClean="0"/>
              <a:t>диалог – побуждение к действию </a:t>
            </a:r>
          </a:p>
          <a:p>
            <a:r>
              <a:rPr lang="ru-RU" dirty="0" smtClean="0"/>
              <a:t>диалог – обмен информацией </a:t>
            </a:r>
          </a:p>
          <a:p>
            <a:r>
              <a:rPr lang="ru-RU" dirty="0" smtClean="0"/>
              <a:t>диалог – обсуждение проблем, комбинированный диалог, включающий элементы разных типов диалогов, 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полилог</a:t>
            </a:r>
            <a:r>
              <a:rPr lang="ru-RU" dirty="0" smtClean="0"/>
              <a:t>, в том числе в форме дискуссии, с соблюдением норм речевого этикета, принятых в стране/странах изучаемого языка.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1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98576" y="8406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Примерные упражнения:</a:t>
            </a:r>
            <a:endParaRPr lang="ru-RU" b="1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 </a:t>
            </a:r>
            <a:r>
              <a:rPr lang="ru-RU" dirty="0" smtClean="0"/>
              <a:t> Выполнения письменных заданий по грамматике: задать вопросы разных типов к предложению</a:t>
            </a:r>
            <a:r>
              <a:rPr lang="en-US" dirty="0" smtClean="0"/>
              <a:t>/ </a:t>
            </a:r>
            <a:r>
              <a:rPr lang="ru-RU" dirty="0" smtClean="0"/>
              <a:t>тексту, предложении; </a:t>
            </a:r>
          </a:p>
          <a:p>
            <a:pPr algn="just"/>
            <a:r>
              <a:rPr lang="ru-RU" dirty="0" smtClean="0"/>
              <a:t>упражнения на понимание разницы между прямыми и косвенными вопросами; </a:t>
            </a:r>
          </a:p>
          <a:p>
            <a:pPr algn="just"/>
            <a:r>
              <a:rPr lang="ru-RU" dirty="0" smtClean="0"/>
              <a:t> задания по чтению – работая в паре или группе, каждый учащийся  читает  свою часть текста, а затем задаёт вопросы, чтобы узнать недостающую информацию; </a:t>
            </a:r>
          </a:p>
          <a:p>
            <a:pPr algn="just"/>
            <a:r>
              <a:rPr lang="ru-RU" dirty="0" smtClean="0"/>
              <a:t> фонетические упражнения, отрабатывающие правильную интонацию вопроса. </a:t>
            </a:r>
          </a:p>
        </p:txBody>
      </p:sp>
    </p:spTree>
    <p:extLst>
      <p:ext uri="{BB962C8B-B14F-4D97-AF65-F5344CB8AC3E}">
        <p14:creationId xmlns:p14="http://schemas.microsoft.com/office/powerpoint/2010/main" val="304305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5457" b="3376"/>
          <a:stretch/>
        </p:blipFill>
        <p:spPr>
          <a:xfrm>
            <a:off x="1943051" y="104025"/>
            <a:ext cx="8069629" cy="66442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843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91896" y="9229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Ответ на вопрос</a:t>
            </a:r>
            <a:endParaRPr lang="ru-RU" b="1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/>
          </a:p>
          <a:p>
            <a:r>
              <a:rPr lang="ru-RU" dirty="0" smtClean="0"/>
              <a:t>полный, точный</a:t>
            </a:r>
            <a:r>
              <a:rPr lang="en-US" dirty="0" smtClean="0"/>
              <a:t>/ </a:t>
            </a:r>
            <a:r>
              <a:rPr lang="ru-RU" dirty="0" smtClean="0"/>
              <a:t>полный, точный, развернутый ответ.</a:t>
            </a:r>
          </a:p>
          <a:p>
            <a:r>
              <a:rPr lang="ru-RU" dirty="0" smtClean="0"/>
              <a:t>употреблена необходимая </a:t>
            </a:r>
            <a:r>
              <a:rPr lang="ru-RU" dirty="0" err="1" smtClean="0"/>
              <a:t>видо</a:t>
            </a:r>
            <a:r>
              <a:rPr lang="ru-RU" dirty="0" smtClean="0"/>
              <a:t>-временная форма глагола. </a:t>
            </a:r>
          </a:p>
          <a:p>
            <a:r>
              <a:rPr lang="ru-RU" dirty="0" smtClean="0"/>
              <a:t>содержит правильный порядок слов в утвердительном или отрицательном предложении.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r>
              <a:rPr lang="en-US" dirty="0" smtClean="0">
                <a:hlinkClick r:id="rId3"/>
              </a:rPr>
              <a:t>http://oge.fipi.ru</a:t>
            </a: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023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t="18053" r="52218" b="4889"/>
          <a:stretch/>
        </p:blipFill>
        <p:spPr bwMode="auto">
          <a:xfrm>
            <a:off x="2885440" y="113895"/>
            <a:ext cx="6106160" cy="66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9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12889" r="8333" b="6519"/>
          <a:stretch/>
        </p:blipFill>
        <p:spPr bwMode="auto">
          <a:xfrm>
            <a:off x="172719" y="152400"/>
            <a:ext cx="11836101" cy="662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5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83464" y="439994"/>
            <a:ext cx="11676888" cy="6180709"/>
            <a:chOff x="283464" y="439994"/>
            <a:chExt cx="11676888" cy="6180709"/>
          </a:xfrm>
        </p:grpSpPr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283464" y="439994"/>
              <a:ext cx="11676888" cy="11430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4800" dirty="0" smtClean="0">
                  <a:latin typeface="Arial Black" pitchFamily="34" charset="0"/>
                </a:rPr>
                <a:t>Игры, в которые играют люди</a:t>
              </a:r>
              <a:br>
                <a:rPr lang="ru-RU" sz="4800" dirty="0" smtClean="0">
                  <a:latin typeface="Arial Black" pitchFamily="34" charset="0"/>
                </a:rPr>
              </a:br>
              <a:r>
                <a:rPr lang="ru-RU" sz="2000" dirty="0" smtClean="0">
                  <a:latin typeface="Arial Black" pitchFamily="34" charset="0"/>
                </a:rPr>
                <a:t>на уроках испанского языка</a:t>
              </a:r>
              <a:endParaRPr lang="ru-RU" sz="4800" dirty="0">
                <a:latin typeface="Arial Black" pitchFamily="34" charset="0"/>
              </a:endParaRPr>
            </a:p>
          </p:txBody>
        </p:sp>
        <p:pic>
          <p:nvPicPr>
            <p:cNvPr id="3" name="Содержимое 3" descr="20211103_14115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85552" y="1956816"/>
              <a:ext cx="6218516" cy="4663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17629" r="52359" b="26804"/>
          <a:stretch/>
        </p:blipFill>
        <p:spPr bwMode="auto">
          <a:xfrm>
            <a:off x="2113280" y="101600"/>
            <a:ext cx="7884160" cy="665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38200" y="79489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/>
              <a:t>Онлайн-тренажёры устной части:</a:t>
            </a:r>
            <a:endParaRPr lang="ru-RU" b="1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261872" y="2273681"/>
            <a:ext cx="10091928" cy="23074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smtClean="0">
                <a:hlinkClick r:id="rId3"/>
              </a:rPr>
              <a:t>https://macmillan.ru/speaking</a:t>
            </a:r>
            <a:endParaRPr lang="ru-RU" sz="4800" dirty="0" smtClean="0"/>
          </a:p>
          <a:p>
            <a:r>
              <a:rPr lang="en-US" sz="4800" dirty="0" smtClean="0">
                <a:hlinkClick r:id="rId4"/>
              </a:rPr>
              <a:t>http://ege-oge-english.ru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3588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74904" y="285728"/>
            <a:ext cx="11521440" cy="6484374"/>
            <a:chOff x="374904" y="285728"/>
            <a:chExt cx="11521440" cy="6484374"/>
          </a:xfrm>
        </p:grpSpPr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374904" y="285728"/>
              <a:ext cx="11521440" cy="1143000"/>
            </a:xfrm>
            <a:prstGeom prst="rect">
              <a:avLst/>
            </a:prstGeom>
          </p:spPr>
          <p:txBody>
            <a:bodyPr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400" i="1" dirty="0" smtClean="0">
                  <a:latin typeface="Arial Black" pitchFamily="34" charset="0"/>
                </a:rPr>
                <a:t>…Мы не потому перестаем играть, что постарели, — мы стареем, потому что перестаем играть</a:t>
              </a:r>
              <a:endParaRPr lang="ru-RU" sz="2400" i="1" dirty="0">
                <a:latin typeface="Arial Black" pitchFamily="34" charset="0"/>
              </a:endParaRPr>
            </a:p>
          </p:txBody>
        </p:sp>
        <p:pic>
          <p:nvPicPr>
            <p:cNvPr id="3" name="Picture 2" descr="D:\Работа-работа\Escuela\24 школа\ФОТО ВИДЕО ДЕТИ\ЛЕГОФРАЗ\5А ИГРАЕТ В ЛЕГОФРАЗ 202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4088" y="3653929"/>
              <a:ext cx="4334256" cy="3111774"/>
            </a:xfrm>
            <a:prstGeom prst="rect">
              <a:avLst/>
            </a:prstGeom>
            <a:noFill/>
          </p:spPr>
        </p:pic>
        <p:sp>
          <p:nvSpPr>
            <p:cNvPr id="4" name="TextBox 3"/>
            <p:cNvSpPr txBox="1"/>
            <p:nvPr/>
          </p:nvSpPr>
          <p:spPr>
            <a:xfrm>
              <a:off x="7570076" y="1778280"/>
              <a:ext cx="31432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200" b="1" dirty="0" smtClean="0">
                  <a:latin typeface="Arial Black" pitchFamily="34" charset="0"/>
                </a:rPr>
                <a:t>LEGOFRASE</a:t>
              </a:r>
              <a:r>
                <a:rPr lang="ru-RU" sz="3200" b="1" dirty="0" smtClean="0">
                  <a:latin typeface="Arial Black" pitchFamily="34" charset="0"/>
                </a:rPr>
                <a:t> </a:t>
              </a:r>
              <a:r>
                <a:rPr lang="ru-RU" sz="3200" b="1" dirty="0" smtClean="0"/>
                <a:t>   </a:t>
              </a:r>
            </a:p>
            <a:p>
              <a:r>
                <a:rPr lang="ru-RU" sz="3200" b="1" dirty="0" smtClean="0"/>
                <a:t>     ЛЕГОФРАЗ</a:t>
              </a:r>
              <a:endParaRPr lang="ru-RU" sz="3200" b="1" dirty="0"/>
            </a:p>
          </p:txBody>
        </p:sp>
        <p:pic>
          <p:nvPicPr>
            <p:cNvPr id="5" name="Рисунок 4" descr="20211022_15471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63970" y="3653929"/>
              <a:ext cx="4512334" cy="3116173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3218371" y="1207633"/>
              <a:ext cx="4133405" cy="2218513"/>
              <a:chOff x="4287165" y="1860226"/>
              <a:chExt cx="2411033" cy="1643074"/>
            </a:xfrm>
          </p:grpSpPr>
          <p:pic>
            <p:nvPicPr>
              <p:cNvPr id="6" name="Рисунок 5" descr="20211103_140740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287165" y="1860226"/>
                <a:ext cx="1285884" cy="1643074"/>
              </a:xfrm>
              <a:prstGeom prst="rect">
                <a:avLst/>
              </a:prstGeom>
            </p:spPr>
          </p:pic>
          <p:pic>
            <p:nvPicPr>
              <p:cNvPr id="7" name="Рисунок 6" descr="20211103_141352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573049" y="1860226"/>
                <a:ext cx="1125149" cy="16430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274638"/>
            <a:ext cx="1165634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latin typeface="Arial Black" pitchFamily="34" charset="0"/>
              </a:rPr>
              <a:t>…</a:t>
            </a:r>
            <a:r>
              <a:rPr lang="ru-RU" sz="2400" i="1" dirty="0" smtClean="0">
                <a:latin typeface="Arial Black" pitchFamily="34" charset="0"/>
              </a:rPr>
              <a:t>Тот, кто наблюдает за игрой со стороны, часто видит в ней больше, чем её участники</a:t>
            </a:r>
            <a:endParaRPr lang="ru-RU" sz="2400" i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0" y="1143001"/>
            <a:ext cx="12192000" cy="1188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b="1" dirty="0" smtClean="0">
                <a:solidFill>
                  <a:srgbClr val="0000FF"/>
                </a:solidFill>
                <a:latin typeface="Arial Black" pitchFamily="34" charset="0"/>
              </a:rPr>
              <a:t>BATALLA NAVAL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МОРСКОЙ БОЙ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4" name="Рисунок 3" descr="КРАСИВЫЙ МОРСКОЙ БОЙ ИЗ ИНЕТ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424" y="2221992"/>
            <a:ext cx="9260736" cy="45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171254"/>
              </p:ext>
            </p:extLst>
          </p:nvPr>
        </p:nvGraphicFramePr>
        <p:xfrm>
          <a:off x="1712214" y="90869"/>
          <a:ext cx="8556498" cy="6637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Документ" r:id="rId4" imgW="5372806" imgH="5439622" progId="Word.Document.12">
                  <p:embed/>
                </p:oleObj>
              </mc:Choice>
              <mc:Fallback>
                <p:oleObj name="Документ" r:id="rId4" imgW="5372806" imgH="5439622" progId="Word.Document.12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14" y="90869"/>
                        <a:ext cx="8556498" cy="66375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25110"/>
              </p:ext>
            </p:extLst>
          </p:nvPr>
        </p:nvGraphicFramePr>
        <p:xfrm>
          <a:off x="236600" y="137159"/>
          <a:ext cx="7535800" cy="6552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Документ" r:id="rId4" imgW="6069141" imgH="7738643" progId="Word.Document.12">
                  <p:embed/>
                </p:oleObj>
              </mc:Choice>
              <mc:Fallback>
                <p:oleObj name="Документ" r:id="rId4" imgW="6069141" imgH="7738643" progId="Word.Document.12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00" y="137159"/>
                        <a:ext cx="7535800" cy="65528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055864" y="2739749"/>
            <a:ext cx="3986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https://www.teachaholic.pro/grammar-battleship-igra-na-povtorenie-lyuboj-grammaticheskoj-temy-gotovyj-shablon/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41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3464" y="274638"/>
            <a:ext cx="1152144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latin typeface="Arial Black" pitchFamily="34" charset="0"/>
              </a:rPr>
              <a:t>…</a:t>
            </a:r>
            <a:r>
              <a:rPr lang="ru-RU" sz="2400" i="1" dirty="0" smtClean="0">
                <a:latin typeface="Arial Black" pitchFamily="34" charset="0"/>
              </a:rPr>
              <a:t>Если хочешь выигрывать наверняка, изобрети свою собственную игру, а правил никому не рассказывай</a:t>
            </a:r>
            <a:endParaRPr lang="ru-RU" sz="2400" i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66344" y="1261873"/>
            <a:ext cx="11247120" cy="11064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b="1" dirty="0" smtClean="0">
                <a:latin typeface="Arial Black" pitchFamily="34" charset="0"/>
              </a:rPr>
              <a:t>JUGADA DEL CABALLO</a:t>
            </a:r>
            <a:endParaRPr lang="ru-RU" b="1" dirty="0" smtClean="0">
              <a:latin typeface="Arial Black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ru-RU" b="1" dirty="0" smtClean="0">
                <a:latin typeface="Arial Black" pitchFamily="34" charset="0"/>
              </a:rPr>
              <a:t>ХОД КОНЕМ</a:t>
            </a:r>
          </a:p>
          <a:p>
            <a:pPr algn="ctr">
              <a:buFont typeface="Arial" panose="020B0604020202020204" pitchFamily="34" charset="0"/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26608"/>
              </p:ext>
            </p:extLst>
          </p:nvPr>
        </p:nvGraphicFramePr>
        <p:xfrm>
          <a:off x="2697456" y="2722050"/>
          <a:ext cx="7000924" cy="3852250"/>
        </p:xfrm>
        <a:graphic>
          <a:graphicData uri="http://schemas.openxmlformats.org/drawingml/2006/table">
            <a:tbl>
              <a:tblPr/>
              <a:tblGrid>
                <a:gridCol w="1714512"/>
                <a:gridCol w="1643074"/>
                <a:gridCol w="1785950"/>
                <a:gridCol w="1857388"/>
              </a:tblGrid>
              <a:tr h="7347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ESTAR</a:t>
                      </a:r>
                      <a:r>
                        <a:rPr lang="ru-RU" sz="1800" dirty="0">
                          <a:latin typeface="Calibri"/>
                          <a:ea typeface="Calibri"/>
                          <a:cs typeface="Times New Roman"/>
                        </a:rPr>
                        <a:t> CANSADO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(VOSOTROS)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HACER (TÚ) UNA MESA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TRASLADARSE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 (ELLA) A OTRO PAÍS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MATAR (ÉL)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7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DECIR LA VERDAD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(NOSOTROS)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TRADUCIR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(VOSOTROS)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UN POEMA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NACER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(YO)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VENIR (ELLOS) AL LAGO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7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MORIR EN LA GUERRA (ELLOS)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OLVIDAR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 (YO) UNA MOCHILA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DESPERTARSE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(VOSOTROS)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ENAMORARSE (ÉL) DE NUESTRA PRIMA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9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DESAYUNAR (TÚ)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PONER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(ÉL)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VIAJAR AL EXTRANJERO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latin typeface="Calibri"/>
                          <a:ea typeface="Calibri"/>
                          <a:cs typeface="Times New Roman"/>
                        </a:rPr>
                        <a:t>(ELLA)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Calibri"/>
                          <a:ea typeface="Calibri"/>
                          <a:cs typeface="Times New Roman"/>
                        </a:rPr>
                        <a:t>BEBER (USTED)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68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1081</Words>
  <Application>Microsoft Office PowerPoint</Application>
  <PresentationFormat>Широкоэкранный</PresentationFormat>
  <Paragraphs>258</Paragraphs>
  <Slides>41</Slides>
  <Notes>3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Monotype Corsiva</vt:lpstr>
      <vt:lpstr>Times New Roman</vt:lpstr>
      <vt:lpstr>Wingdings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fipi.ru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Потапов</dc:creator>
  <cp:lastModifiedBy>user</cp:lastModifiedBy>
  <cp:revision>70</cp:revision>
  <dcterms:created xsi:type="dcterms:W3CDTF">2020-12-19T09:43:00Z</dcterms:created>
  <dcterms:modified xsi:type="dcterms:W3CDTF">2021-11-11T13:35:03Z</dcterms:modified>
</cp:coreProperties>
</file>